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59" r:id="rId4"/>
    <p:sldId id="284" r:id="rId5"/>
    <p:sldId id="260" r:id="rId6"/>
    <p:sldId id="271" r:id="rId7"/>
    <p:sldId id="257" r:id="rId8"/>
    <p:sldId id="261" r:id="rId9"/>
    <p:sldId id="262" r:id="rId10"/>
    <p:sldId id="272" r:id="rId11"/>
    <p:sldId id="263" r:id="rId12"/>
    <p:sldId id="265" r:id="rId13"/>
    <p:sldId id="266" r:id="rId14"/>
    <p:sldId id="264" r:id="rId15"/>
    <p:sldId id="267" r:id="rId16"/>
    <p:sldId id="268" r:id="rId17"/>
    <p:sldId id="273" r:id="rId18"/>
    <p:sldId id="275" r:id="rId19"/>
    <p:sldId id="277" r:id="rId20"/>
    <p:sldId id="278" r:id="rId21"/>
    <p:sldId id="279" r:id="rId22"/>
    <p:sldId id="282" r:id="rId23"/>
    <p:sldId id="281" r:id="rId24"/>
    <p:sldId id="28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1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69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0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53" d="100"/>
          <a:sy n="153" d="100"/>
        </p:scale>
        <p:origin x="1256" y="-19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92840-ECD4-AF44-8A7D-19F8E1061C3B}" type="datetimeFigureOut">
              <a:rPr lang="en-BE" smtClean="0"/>
              <a:t>09/03/2020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48DC0-02EB-4948-AB89-9935F84B97E9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8753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48DC0-02EB-4948-AB89-9935F84B97E9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83139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48DC0-02EB-4948-AB89-9935F84B97E9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461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48DC0-02EB-4948-AB89-9935F84B97E9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2817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48DC0-02EB-4948-AB89-9935F84B97E9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1918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F7E5-BDBA-3242-8968-3955C9412881}" type="datetime1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8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E3AC-447D-0E44-A0A4-10B042B6B1C0}" type="datetime1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0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7808D-AE8E-5C40-8483-17325680AC77}" type="datetime1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5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5B43-9A79-4A47-8661-64A092AF1DF8}" type="datetime1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9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ED53-A2E4-9243-85DD-13CD316B7CA1}" type="datetime1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4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D614-730F-5543-83CB-D3C80E3E3341}" type="datetime1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61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FF3D-61FB-FB40-95A0-F3A659160E72}" type="datetime1">
              <a:rPr lang="en-US" smtClean="0"/>
              <a:t>3/9/20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77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ED732-ACCB-AB40-B519-9B8B7B8DBB9D}" type="datetime1">
              <a:rPr lang="en-US" smtClean="0"/>
              <a:t>3/9/20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35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26B69-94DC-944F-B1BB-C1F67D731CFA}" type="datetime1">
              <a:rPr lang="en-US" smtClean="0"/>
              <a:t>3/9/20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6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21BC7-F0B7-9045-BA64-781BE1FE143E}" type="datetime1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50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E4CE9-C4C6-984A-BF51-295DAB34815F}" type="datetime1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26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99729-886F-A840-972B-0B525B3022D5}" type="datetime1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AF2A9-5D8C-42E5-AB6A-0A166A08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55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ommitlogsfromlastnight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jwillson/ProgLangVisualise" TargetMode="Externa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lab.mcis@gmail.com" TargetMode="External"/><Relationship Id="rId2" Type="http://schemas.openxmlformats.org/officeDocument/2006/relationships/hyperlink" Target="http://mcis.polymtl.ca/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Mining Software Repositories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61054"/>
            <a:ext cx="6858000" cy="1241822"/>
          </a:xfrm>
        </p:spPr>
        <p:txBody>
          <a:bodyPr/>
          <a:lstStyle/>
          <a:p>
            <a:r>
              <a:rPr lang="en-US" dirty="0"/>
              <a:t>John </a:t>
            </a:r>
            <a:r>
              <a:rPr lang="en-US" dirty="0" err="1"/>
              <a:t>Businge</a:t>
            </a:r>
            <a:endParaRPr lang="en-US" dirty="0"/>
          </a:p>
          <a:p>
            <a:r>
              <a:rPr lang="en-US" dirty="0"/>
              <a:t>Henrique Rocha</a:t>
            </a:r>
          </a:p>
        </p:txBody>
      </p:sp>
    </p:spTree>
    <p:extLst>
      <p:ext uri="{BB962C8B-B14F-4D97-AF65-F5344CB8AC3E}">
        <p14:creationId xmlns:p14="http://schemas.microsoft.com/office/powerpoint/2010/main" val="3538623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4669" y="221433"/>
            <a:ext cx="7886700" cy="605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Study Outline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238280" y="827742"/>
            <a:ext cx="4123655" cy="216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174668" y="1359315"/>
            <a:ext cx="75778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511B5"/>
                </a:solidFill>
              </a:rPr>
              <a:t>Part I</a:t>
            </a:r>
            <a:r>
              <a:rPr lang="en-US" sz="3200" dirty="0"/>
              <a:t>: What can we learn from SE data?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A sample of notable findings for different SE data types </a:t>
            </a:r>
          </a:p>
          <a:p>
            <a:pPr lvl="1"/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511B5"/>
                </a:solidFill>
              </a:rPr>
              <a:t>Part II</a:t>
            </a:r>
            <a:r>
              <a:rPr lang="en-US" sz="3200" dirty="0"/>
              <a:t>: How can we mine SE data?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Understand the structure of SE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D7EB2D-338F-B342-B0B3-80F7C581F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5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4669" y="221433"/>
            <a:ext cx="7886700" cy="605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MSR studies – Bugs – </a:t>
            </a:r>
            <a:r>
              <a:rPr lang="en-US" b="1" dirty="0">
                <a:solidFill>
                  <a:srgbClr val="2511B5"/>
                </a:solidFill>
              </a:rPr>
              <a:t>Part I</a:t>
            </a:r>
          </a:p>
        </p:txBody>
      </p:sp>
      <p:sp>
        <p:nvSpPr>
          <p:cNvPr id="5" name="Rectangle 4"/>
          <p:cNvSpPr/>
          <p:nvPr/>
        </p:nvSpPr>
        <p:spPr>
          <a:xfrm>
            <a:off x="238280" y="827742"/>
            <a:ext cx="4123655" cy="216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08" y="2090246"/>
            <a:ext cx="7600272" cy="3741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146" y="3760315"/>
            <a:ext cx="1729346" cy="2006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4669" y="1359315"/>
            <a:ext cx="48867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Using imports to predict Bugs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7C9C1B-B5E2-7648-8244-21FA4C44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56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4669" y="235957"/>
            <a:ext cx="7886700" cy="605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MSR studies - Bugs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5989" y="908808"/>
            <a:ext cx="4123655" cy="216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285989" y="1291674"/>
            <a:ext cx="48867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Do not program on Friday ;-)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53" y="1873897"/>
            <a:ext cx="7591228" cy="39991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C10F5-C249-8B4D-803E-A41FA5ED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65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4670" y="158024"/>
            <a:ext cx="7886700" cy="605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MSR studies – Sentiment Analysis</a:t>
            </a:r>
          </a:p>
        </p:txBody>
      </p:sp>
      <p:sp>
        <p:nvSpPr>
          <p:cNvPr id="5" name="Rectangle 4"/>
          <p:cNvSpPr/>
          <p:nvPr/>
        </p:nvSpPr>
        <p:spPr>
          <a:xfrm>
            <a:off x="329216" y="763163"/>
            <a:ext cx="4123655" cy="216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502" t="14885" r="46599" b="7660"/>
          <a:stretch/>
        </p:blipFill>
        <p:spPr>
          <a:xfrm>
            <a:off x="7081623" y="511003"/>
            <a:ext cx="1613078" cy="1844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16" y="1774699"/>
            <a:ext cx="5369685" cy="36186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29216" y="979304"/>
            <a:ext cx="488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Anger</a:t>
            </a:r>
            <a:r>
              <a:rPr lang="en-US" sz="2400" dirty="0"/>
              <a:t> vs. </a:t>
            </a:r>
            <a:r>
              <a:rPr lang="en-US" sz="2400" dirty="0">
                <a:solidFill>
                  <a:srgbClr val="00B050"/>
                </a:solidFill>
              </a:rPr>
              <a:t>Joy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6015" y="2568374"/>
            <a:ext cx="28687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they stack up?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1" dirty="0"/>
              <a:t>PHP</a:t>
            </a:r>
            <a:r>
              <a:rPr lang="en-US" dirty="0"/>
              <a:t>, </a:t>
            </a:r>
            <a:r>
              <a:rPr lang="en-US" b="1" dirty="0"/>
              <a:t>Object-C</a:t>
            </a:r>
            <a:r>
              <a:rPr lang="en-US" dirty="0"/>
              <a:t>, and </a:t>
            </a:r>
            <a:r>
              <a:rPr lang="en-US" b="1" dirty="0"/>
              <a:t>C#</a:t>
            </a:r>
            <a:r>
              <a:rPr lang="en-US" dirty="0"/>
              <a:t> are net positive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1" dirty="0"/>
              <a:t>Java</a:t>
            </a:r>
            <a:r>
              <a:rPr lang="en-US" dirty="0"/>
              <a:t>, </a:t>
            </a:r>
            <a:r>
              <a:rPr lang="en-US" b="1" dirty="0"/>
              <a:t>Shell</a:t>
            </a:r>
            <a:r>
              <a:rPr lang="en-US" dirty="0"/>
              <a:t>,  and </a:t>
            </a:r>
            <a:r>
              <a:rPr lang="en-US" b="1" dirty="0"/>
              <a:t>C</a:t>
            </a:r>
            <a:r>
              <a:rPr lang="en-US" dirty="0"/>
              <a:t> are fairly even while </a:t>
            </a:r>
            <a:r>
              <a:rPr lang="en-US" b="1" dirty="0" err="1"/>
              <a:t>VimL</a:t>
            </a:r>
            <a:r>
              <a:rPr lang="en-US" dirty="0"/>
              <a:t> is just bad news.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28253" y="5640194"/>
            <a:ext cx="19067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[Doll and </a:t>
            </a:r>
            <a:r>
              <a:rPr lang="en-US" sz="1350" dirty="0" err="1"/>
              <a:t>Grigorik</a:t>
            </a:r>
            <a:r>
              <a:rPr lang="en-US" sz="1350" dirty="0"/>
              <a:t>, 2012]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ABDC9A-F9AF-3044-A5A1-8821E326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50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5502" t="14885" r="46599" b="7660"/>
          <a:stretch/>
        </p:blipFill>
        <p:spPr>
          <a:xfrm>
            <a:off x="7031866" y="1349866"/>
            <a:ext cx="1613078" cy="1844324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93940" y="139980"/>
            <a:ext cx="7886700" cy="605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MSR studies – Sentiment Analysis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40" y="1496291"/>
            <a:ext cx="5715608" cy="36526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738048" y="5148953"/>
            <a:ext cx="323954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http://www.commitlogsfromlastnight.com/</a:t>
            </a:r>
            <a:endParaRPr lang="en-US" sz="135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7F07D4-52D7-D948-A4D3-E5C3F1B10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14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B21D3B-CF2A-2045-BBA9-098C502AF443}"/>
              </a:ext>
            </a:extLst>
          </p:cNvPr>
          <p:cNvSpPr/>
          <p:nvPr/>
        </p:nvSpPr>
        <p:spPr>
          <a:xfrm>
            <a:off x="448345" y="778151"/>
            <a:ext cx="4123655" cy="216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00996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4670" y="305081"/>
            <a:ext cx="7886700" cy="605139"/>
          </a:xfrm>
        </p:spPr>
        <p:txBody>
          <a:bodyPr>
            <a:normAutofit/>
          </a:bodyPr>
          <a:lstStyle/>
          <a:p>
            <a:r>
              <a:rPr lang="en-US" sz="3600" b="1" dirty="0"/>
              <a:t>MSR studies – Programming languages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9898" y="905709"/>
            <a:ext cx="4123655" cy="216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6" name="Group 5"/>
          <p:cNvGrpSpPr/>
          <p:nvPr/>
        </p:nvGrpSpPr>
        <p:grpSpPr>
          <a:xfrm>
            <a:off x="482959" y="1786315"/>
            <a:ext cx="4486606" cy="4057905"/>
            <a:chOff x="901522" y="1824284"/>
            <a:chExt cx="5434884" cy="47944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42083" t="16728" r="2437" b="17660"/>
            <a:stretch/>
          </p:blipFill>
          <p:spPr>
            <a:xfrm>
              <a:off x="901522" y="1824284"/>
              <a:ext cx="5434884" cy="479446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901522" y="5383369"/>
              <a:ext cx="257577" cy="283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172740" y="2251754"/>
            <a:ext cx="359342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A </a:t>
            </a:r>
            <a:r>
              <a:rPr lang="en-US" sz="2100" b="1" dirty="0"/>
              <a:t>Ruby</a:t>
            </a:r>
            <a:r>
              <a:rPr lang="en-US" sz="2100" dirty="0"/>
              <a:t> programmers </a:t>
            </a:r>
            <a:r>
              <a:rPr lang="en-US" sz="2100" b="1" dirty="0"/>
              <a:t>is very likely to know </a:t>
            </a:r>
            <a:r>
              <a:rPr lang="en-US" sz="2100" b="1" dirty="0" err="1"/>
              <a:t>Javascript</a:t>
            </a:r>
            <a:r>
              <a:rPr lang="en-US" sz="2100" dirty="0"/>
              <a:t>, while a </a:t>
            </a:r>
            <a:r>
              <a:rPr lang="en-US" sz="2100" b="1" dirty="0"/>
              <a:t>Perl</a:t>
            </a:r>
            <a:r>
              <a:rPr lang="en-US" sz="2100" dirty="0"/>
              <a:t> programmer is not</a:t>
            </a:r>
          </a:p>
          <a:p>
            <a:endParaRPr lang="en-US" sz="2100" dirty="0"/>
          </a:p>
          <a:p>
            <a:r>
              <a:rPr lang="en-US" sz="2100" b="1" dirty="0"/>
              <a:t>Java</a:t>
            </a:r>
            <a:r>
              <a:rPr lang="en-US" sz="2100" dirty="0"/>
              <a:t> is a popular programming language but stands primarily alone</a:t>
            </a:r>
          </a:p>
        </p:txBody>
      </p:sp>
      <p:sp>
        <p:nvSpPr>
          <p:cNvPr id="8" name="Rectangle 7"/>
          <p:cNvSpPr/>
          <p:nvPr/>
        </p:nvSpPr>
        <p:spPr>
          <a:xfrm>
            <a:off x="5172740" y="5396196"/>
            <a:ext cx="359342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https://github.com/mjwillson/ProgLangVisualise</a:t>
            </a:r>
            <a:endParaRPr lang="en-US" sz="1350" dirty="0"/>
          </a:p>
        </p:txBody>
      </p:sp>
      <p:sp>
        <p:nvSpPr>
          <p:cNvPr id="14" name="TextBox 13"/>
          <p:cNvSpPr txBox="1"/>
          <p:nvPr/>
        </p:nvSpPr>
        <p:spPr>
          <a:xfrm>
            <a:off x="286012" y="1223250"/>
            <a:ext cx="488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Programming language relations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82AF51-CE08-8141-8C21-CA1A90183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6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547" t="15595" r="12424" b="15003"/>
          <a:stretch/>
        </p:blipFill>
        <p:spPr>
          <a:xfrm>
            <a:off x="340576" y="1924216"/>
            <a:ext cx="5368789" cy="391307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9216" y="175775"/>
            <a:ext cx="7886700" cy="605139"/>
          </a:xfrm>
        </p:spPr>
        <p:txBody>
          <a:bodyPr>
            <a:normAutofit/>
          </a:bodyPr>
          <a:lstStyle/>
          <a:p>
            <a:r>
              <a:rPr lang="en-US" sz="3600" b="1" dirty="0"/>
              <a:t>MSR studies – Changes by programmers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448345" y="764009"/>
            <a:ext cx="4123655" cy="216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340577" y="1020711"/>
            <a:ext cx="488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Programming language relations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61350" y="1924216"/>
            <a:ext cx="2994338" cy="2031325"/>
          </a:xfrm>
          <a:prstGeom prst="rect">
            <a:avLst/>
          </a:prstGeom>
          <a:ln w="28575">
            <a:solidFill>
              <a:srgbClr val="2511B5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After the programmer has made some changes to the source (above), </a:t>
            </a:r>
            <a:r>
              <a:rPr lang="en-US" b="1" dirty="0">
                <a:solidFill>
                  <a:srgbClr val="2511B5"/>
                </a:solidFill>
              </a:rPr>
              <a:t>ROSE</a:t>
            </a:r>
            <a:r>
              <a:rPr lang="en-US" dirty="0"/>
              <a:t> suggests locations (below) where, in similar transactions in the past, further changes were made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5061398" y="3955541"/>
            <a:ext cx="899952" cy="1248329"/>
          </a:xfrm>
          <a:prstGeom prst="straightConnector1">
            <a:avLst/>
          </a:prstGeom>
          <a:ln w="38100">
            <a:solidFill>
              <a:srgbClr val="2511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709366" y="6222307"/>
            <a:ext cx="30380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Mining Version Histories to Guide Software Changes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09365" y="5997930"/>
            <a:ext cx="167385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[Zimmermann, 2005]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96B905-118C-2048-885B-ADC78E58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9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67E4C-374E-7A4B-984B-4D5F9456B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FB00E1-10AF-614C-A3C2-39DDAC9B2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69" y="221433"/>
            <a:ext cx="7886700" cy="605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can we mine SE Data – </a:t>
            </a:r>
            <a:r>
              <a:rPr lang="en-US" b="1" dirty="0">
                <a:solidFill>
                  <a:srgbClr val="2511B5"/>
                </a:solidFill>
              </a:rPr>
              <a:t>Part II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741805-3A8F-2B4E-A2B5-74FB8DE475EF}"/>
              </a:ext>
            </a:extLst>
          </p:cNvPr>
          <p:cNvSpPr/>
          <p:nvPr/>
        </p:nvSpPr>
        <p:spPr>
          <a:xfrm>
            <a:off x="238280" y="827742"/>
            <a:ext cx="4123655" cy="216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5C59A2-2C3E-4244-A292-1429776681FD}"/>
              </a:ext>
            </a:extLst>
          </p:cNvPr>
          <p:cNvSpPr txBox="1"/>
          <p:nvPr/>
        </p:nvSpPr>
        <p:spPr>
          <a:xfrm>
            <a:off x="238280" y="1132977"/>
            <a:ext cx="296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u="sng" dirty="0"/>
              <a:t>Repositories of Repositories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A2048-1E6E-2D49-947C-16CDC470F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51" y="1526162"/>
            <a:ext cx="1751856" cy="6947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A5858D-2A58-C04F-A66B-37757614B07D}"/>
              </a:ext>
            </a:extLst>
          </p:cNvPr>
          <p:cNvSpPr txBox="1"/>
          <p:nvPr/>
        </p:nvSpPr>
        <p:spPr>
          <a:xfrm>
            <a:off x="349857" y="2425148"/>
            <a:ext cx="2902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January 2020:</a:t>
            </a:r>
          </a:p>
          <a:p>
            <a:r>
              <a:rPr lang="en-BE" dirty="0"/>
              <a:t>100 Millinon repositories</a:t>
            </a:r>
          </a:p>
          <a:p>
            <a:r>
              <a:rPr lang="en-BE" dirty="0"/>
              <a:t>40 Million Users</a:t>
            </a:r>
          </a:p>
          <a:p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543F46-D0CD-AA4B-9F9D-9AA2DE86D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5444157"/>
            <a:ext cx="2146300" cy="93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8E2A8B-9357-4742-80C2-5917EA6E1D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61" t="39168" r="7426" b="22677"/>
          <a:stretch/>
        </p:blipFill>
        <p:spPr>
          <a:xfrm>
            <a:off x="5669604" y="1631951"/>
            <a:ext cx="2107096" cy="4831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B4170A-BABC-374A-88EC-B1644B22E6E5}"/>
              </a:ext>
            </a:extLst>
          </p:cNvPr>
          <p:cNvSpPr txBox="1"/>
          <p:nvPr/>
        </p:nvSpPr>
        <p:spPr>
          <a:xfrm>
            <a:off x="5669604" y="2066846"/>
            <a:ext cx="2391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April 2019</a:t>
            </a:r>
            <a:endParaRPr lang="en-BE" dirty="0"/>
          </a:p>
          <a:p>
            <a:r>
              <a:rPr lang="en-BE" dirty="0"/>
              <a:t>28 Millinon repositories</a:t>
            </a:r>
          </a:p>
          <a:p>
            <a:r>
              <a:rPr lang="en-BE" dirty="0"/>
              <a:t>10 Million Users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004044-37F6-094C-8D7E-9F9DB6ABBD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350" b="42738"/>
          <a:stretch/>
        </p:blipFill>
        <p:spPr>
          <a:xfrm>
            <a:off x="477492" y="3753245"/>
            <a:ext cx="2302180" cy="4831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1321AD-DFCE-F745-AAF0-C86E4A6BD706}"/>
              </a:ext>
            </a:extLst>
          </p:cNvPr>
          <p:cNvSpPr txBox="1"/>
          <p:nvPr/>
        </p:nvSpPr>
        <p:spPr>
          <a:xfrm>
            <a:off x="474511" y="4299661"/>
            <a:ext cx="2902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January 2020:</a:t>
            </a:r>
          </a:p>
          <a:p>
            <a:r>
              <a:rPr lang="en-BE" dirty="0"/>
              <a:t>430K repositories</a:t>
            </a:r>
          </a:p>
          <a:p>
            <a:r>
              <a:rPr lang="en-BE" dirty="0"/>
              <a:t>3.7 Million Users</a:t>
            </a:r>
          </a:p>
          <a:p>
            <a:endParaRPr lang="en-BE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21155B-8941-6246-9C3A-90B0475850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950" y="2920453"/>
            <a:ext cx="2032000" cy="1524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CECD6A-1ACA-5547-907E-5D928DD20D2A}"/>
              </a:ext>
            </a:extLst>
          </p:cNvPr>
          <p:cNvSpPr txBox="1"/>
          <p:nvPr/>
        </p:nvSpPr>
        <p:spPr>
          <a:xfrm>
            <a:off x="5429433" y="4015407"/>
            <a:ext cx="2391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April 2019</a:t>
            </a:r>
            <a:endParaRPr lang="en-BE" dirty="0"/>
          </a:p>
          <a:p>
            <a:r>
              <a:rPr lang="en-BE" dirty="0"/>
              <a:t>28K projects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4C50A24-2DEA-A748-A5AF-D43C03B01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3571" y="5426541"/>
            <a:ext cx="848635" cy="8486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5956FA-E875-1E46-AE8A-A0CAD8A3E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2578" y="5332374"/>
            <a:ext cx="848635" cy="8486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46E8E2-DDEE-1146-B24F-134AD84A1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0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11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67E4C-374E-7A4B-984B-4D5F9456B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FB00E1-10AF-614C-A3C2-39DDAC9B2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69" y="221433"/>
            <a:ext cx="7886700" cy="605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can we mine SE Data</a:t>
            </a:r>
            <a:endParaRPr lang="en-US" b="1" dirty="0">
              <a:solidFill>
                <a:srgbClr val="2511B5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741805-3A8F-2B4E-A2B5-74FB8DE475EF}"/>
              </a:ext>
            </a:extLst>
          </p:cNvPr>
          <p:cNvSpPr/>
          <p:nvPr/>
        </p:nvSpPr>
        <p:spPr>
          <a:xfrm>
            <a:off x="238280" y="827742"/>
            <a:ext cx="4123655" cy="216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94B536-A845-EA4B-AF78-2B0DE2DDF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91" y="1354939"/>
            <a:ext cx="5237017" cy="45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6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7693C-6245-364C-AAD4-38AAB7B9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47F1B-5C87-104F-8C98-3CA20A63C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200840"/>
            <a:ext cx="7648519" cy="49406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8E3DE18-D710-454D-A1CB-5A97072B4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69" y="221433"/>
            <a:ext cx="7886700" cy="605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can we mine SE Data</a:t>
            </a:r>
            <a:endParaRPr lang="en-US" b="1" dirty="0">
              <a:solidFill>
                <a:srgbClr val="2511B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CB92AE-30B2-E447-B795-6D019E9D7FA2}"/>
              </a:ext>
            </a:extLst>
          </p:cNvPr>
          <p:cNvSpPr/>
          <p:nvPr/>
        </p:nvSpPr>
        <p:spPr>
          <a:xfrm>
            <a:off x="238280" y="827742"/>
            <a:ext cx="4123655" cy="216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389DCB-0ACA-2E44-82F4-470561944291}"/>
              </a:ext>
            </a:extLst>
          </p:cNvPr>
          <p:cNvSpPr/>
          <p:nvPr/>
        </p:nvSpPr>
        <p:spPr>
          <a:xfrm>
            <a:off x="628649" y="3585966"/>
            <a:ext cx="4682169" cy="25555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Easiest to obtain local copy (distributed version control!), and has distinction between authors and committers, but … branches can be pain to </a:t>
            </a:r>
            <a:r>
              <a:rPr lang="en-GB" sz="2800" dirty="0" err="1">
                <a:solidFill>
                  <a:schemeClr val="tx1"/>
                </a:solidFill>
              </a:rPr>
              <a:t>analyze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98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29" y="189459"/>
            <a:ext cx="7886700" cy="605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References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79" r="6275"/>
          <a:stretch/>
        </p:blipFill>
        <p:spPr>
          <a:xfrm>
            <a:off x="1425183" y="3990766"/>
            <a:ext cx="6621537" cy="2249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051" b="9445"/>
          <a:stretch/>
        </p:blipFill>
        <p:spPr>
          <a:xfrm>
            <a:off x="1425183" y="1525501"/>
            <a:ext cx="6621537" cy="20366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338764" y="794598"/>
            <a:ext cx="4123655" cy="216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84C1C4-32AF-984A-9244-DF7D5A3A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04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7693C-6245-364C-AAD4-38AAB7B9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E3DE18-D710-454D-A1CB-5A97072B4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69" y="221433"/>
            <a:ext cx="7886700" cy="605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can we mine SE Data</a:t>
            </a:r>
            <a:endParaRPr lang="en-US" b="1" dirty="0">
              <a:solidFill>
                <a:srgbClr val="2511B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CB92AE-30B2-E447-B795-6D019E9D7FA2}"/>
              </a:ext>
            </a:extLst>
          </p:cNvPr>
          <p:cNvSpPr/>
          <p:nvPr/>
        </p:nvSpPr>
        <p:spPr>
          <a:xfrm>
            <a:off x="238280" y="827742"/>
            <a:ext cx="4123655" cy="216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BE75B7-377D-194E-9554-98617055F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06" y="1306212"/>
            <a:ext cx="7730863" cy="50501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FCCB2B-8CEB-CA41-9BB6-B8B47E312869}"/>
              </a:ext>
            </a:extLst>
          </p:cNvPr>
          <p:cNvSpPr/>
          <p:nvPr/>
        </p:nvSpPr>
        <p:spPr>
          <a:xfrm>
            <a:off x="484742" y="4538949"/>
            <a:ext cx="3877193" cy="166354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Access to thousands of Git-based projects via GitHub</a:t>
            </a:r>
          </a:p>
        </p:txBody>
      </p:sp>
    </p:spTree>
    <p:extLst>
      <p:ext uri="{BB962C8B-B14F-4D97-AF65-F5344CB8AC3E}">
        <p14:creationId xmlns:p14="http://schemas.microsoft.com/office/powerpoint/2010/main" val="1835110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7693C-6245-364C-AAD4-38AAB7B9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E3DE18-D710-454D-A1CB-5A97072B4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69" y="221433"/>
            <a:ext cx="7886700" cy="605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can we mine GitHub Data</a:t>
            </a:r>
            <a:endParaRPr lang="en-US" b="1" dirty="0">
              <a:solidFill>
                <a:srgbClr val="2511B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CB92AE-30B2-E447-B795-6D019E9D7FA2}"/>
              </a:ext>
            </a:extLst>
          </p:cNvPr>
          <p:cNvSpPr/>
          <p:nvPr/>
        </p:nvSpPr>
        <p:spPr>
          <a:xfrm>
            <a:off x="238280" y="827742"/>
            <a:ext cx="4123655" cy="216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DA05D1-40A6-7940-91CC-E076D294C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32"/>
          <a:stretch/>
        </p:blipFill>
        <p:spPr>
          <a:xfrm>
            <a:off x="722168" y="1242208"/>
            <a:ext cx="7339201" cy="5208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AC403CB-E53B-ED4C-8C1F-E767071DA1A5}"/>
              </a:ext>
            </a:extLst>
          </p:cNvPr>
          <p:cNvSpPr/>
          <p:nvPr/>
        </p:nvSpPr>
        <p:spPr>
          <a:xfrm>
            <a:off x="709530" y="5122718"/>
            <a:ext cx="2459697" cy="132484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How can we obtain GitHub data?</a:t>
            </a:r>
          </a:p>
        </p:txBody>
      </p:sp>
    </p:spTree>
    <p:extLst>
      <p:ext uri="{BB962C8B-B14F-4D97-AF65-F5344CB8AC3E}">
        <p14:creationId xmlns:p14="http://schemas.microsoft.com/office/powerpoint/2010/main" val="3253805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7693C-6245-364C-AAD4-38AAB7B9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E3DE18-D710-454D-A1CB-5A97072B4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69" y="221433"/>
            <a:ext cx="7886700" cy="605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can we mine GitHub Data</a:t>
            </a:r>
            <a:endParaRPr lang="en-US" b="1" dirty="0">
              <a:solidFill>
                <a:srgbClr val="2511B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CB92AE-30B2-E447-B795-6D019E9D7FA2}"/>
              </a:ext>
            </a:extLst>
          </p:cNvPr>
          <p:cNvSpPr/>
          <p:nvPr/>
        </p:nvSpPr>
        <p:spPr>
          <a:xfrm>
            <a:off x="238280" y="827742"/>
            <a:ext cx="4123655" cy="216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DA05D1-40A6-7940-91CC-E076D294C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32"/>
          <a:stretch/>
        </p:blipFill>
        <p:spPr>
          <a:xfrm>
            <a:off x="722168" y="1242208"/>
            <a:ext cx="7339201" cy="5208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AC403CB-E53B-ED4C-8C1F-E767071DA1A5}"/>
              </a:ext>
            </a:extLst>
          </p:cNvPr>
          <p:cNvSpPr/>
          <p:nvPr/>
        </p:nvSpPr>
        <p:spPr>
          <a:xfrm>
            <a:off x="3937713" y="4585349"/>
            <a:ext cx="4123656" cy="18651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u="sng" dirty="0">
                <a:solidFill>
                  <a:schemeClr val="tx1"/>
                </a:solidFill>
              </a:rPr>
              <a:t>There are rate-limit issues!</a:t>
            </a:r>
          </a:p>
          <a:p>
            <a:r>
              <a:rPr lang="en-GB" sz="2800" dirty="0">
                <a:solidFill>
                  <a:schemeClr val="tx1"/>
                </a:solidFill>
              </a:rPr>
              <a:t>You are only allowed only a limited number of GitHub requests per hour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9CD7E2-18A6-B542-9B1D-07FAABD4E929}"/>
              </a:ext>
            </a:extLst>
          </p:cNvPr>
          <p:cNvSpPr/>
          <p:nvPr/>
        </p:nvSpPr>
        <p:spPr>
          <a:xfrm>
            <a:off x="709530" y="5122718"/>
            <a:ext cx="2459697" cy="132484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How can we obtain GitHub data?</a:t>
            </a:r>
          </a:p>
        </p:txBody>
      </p:sp>
    </p:spTree>
    <p:extLst>
      <p:ext uri="{BB962C8B-B14F-4D97-AF65-F5344CB8AC3E}">
        <p14:creationId xmlns:p14="http://schemas.microsoft.com/office/powerpoint/2010/main" val="3507730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1413C-D925-CA4C-AB88-EA663040F1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32"/>
          <a:stretch/>
        </p:blipFill>
        <p:spPr>
          <a:xfrm>
            <a:off x="722168" y="1242208"/>
            <a:ext cx="7339201" cy="5208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7693C-6245-364C-AAD4-38AAB7B9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E3DE18-D710-454D-A1CB-5A97072B4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69" y="221433"/>
            <a:ext cx="7886700" cy="605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can we mine GitHub Data</a:t>
            </a:r>
            <a:endParaRPr lang="en-US" b="1" dirty="0">
              <a:solidFill>
                <a:srgbClr val="2511B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CB92AE-30B2-E447-B795-6D019E9D7FA2}"/>
              </a:ext>
            </a:extLst>
          </p:cNvPr>
          <p:cNvSpPr/>
          <p:nvPr/>
        </p:nvSpPr>
        <p:spPr>
          <a:xfrm>
            <a:off x="238280" y="827742"/>
            <a:ext cx="4123655" cy="216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66EA224-169E-2F47-803D-BDF187C534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3" r="12841"/>
          <a:stretch/>
        </p:blipFill>
        <p:spPr>
          <a:xfrm>
            <a:off x="722168" y="1240493"/>
            <a:ext cx="7339201" cy="5208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AFCD00-9656-584A-B001-707D885EF662}"/>
              </a:ext>
            </a:extLst>
          </p:cNvPr>
          <p:cNvSpPr/>
          <p:nvPr/>
        </p:nvSpPr>
        <p:spPr>
          <a:xfrm>
            <a:off x="709530" y="5122718"/>
            <a:ext cx="2459697" cy="132484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How can we obtain GitHub data?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E511AD-5BF0-194D-AC1A-A881B38BB279}"/>
              </a:ext>
            </a:extLst>
          </p:cNvPr>
          <p:cNvSpPr/>
          <p:nvPr/>
        </p:nvSpPr>
        <p:spPr>
          <a:xfrm>
            <a:off x="3937713" y="4585349"/>
            <a:ext cx="4123656" cy="18651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u="sng" dirty="0">
                <a:solidFill>
                  <a:schemeClr val="tx1"/>
                </a:solidFill>
              </a:rPr>
              <a:t>There are rate-limit issues!</a:t>
            </a:r>
          </a:p>
          <a:p>
            <a:r>
              <a:rPr lang="en-GB" sz="2800" dirty="0">
                <a:solidFill>
                  <a:schemeClr val="tx1"/>
                </a:solidFill>
              </a:rPr>
              <a:t>Use </a:t>
            </a:r>
            <a:r>
              <a:rPr lang="en-GB" sz="2800" dirty="0" err="1">
                <a:solidFill>
                  <a:schemeClr val="tx1"/>
                </a:solidFill>
              </a:rPr>
              <a:t>GHTorrent</a:t>
            </a:r>
            <a:r>
              <a:rPr lang="en-GB" sz="2800" dirty="0">
                <a:solidFill>
                  <a:schemeClr val="tx1"/>
                </a:solidFill>
              </a:rPr>
              <a:t> Project</a:t>
            </a:r>
          </a:p>
          <a:p>
            <a:r>
              <a:rPr lang="en-GB" sz="2800" dirty="0">
                <a:solidFill>
                  <a:schemeClr val="tx1"/>
                </a:solidFill>
              </a:rPr>
              <a:t>It continuously monitors GitHub event time line</a:t>
            </a:r>
          </a:p>
        </p:txBody>
      </p:sp>
    </p:spTree>
    <p:extLst>
      <p:ext uri="{BB962C8B-B14F-4D97-AF65-F5344CB8AC3E}">
        <p14:creationId xmlns:p14="http://schemas.microsoft.com/office/powerpoint/2010/main" val="3763372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66EA224-169E-2F47-803D-BDF187C534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3" r="12841"/>
          <a:stretch/>
        </p:blipFill>
        <p:spPr>
          <a:xfrm>
            <a:off x="722168" y="1240493"/>
            <a:ext cx="7339201" cy="52083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1413C-D925-CA4C-AB88-EA663040F1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32"/>
          <a:stretch/>
        </p:blipFill>
        <p:spPr>
          <a:xfrm>
            <a:off x="722168" y="1242208"/>
            <a:ext cx="7339201" cy="5208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7693C-6245-364C-AAD4-38AAB7B9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E3DE18-D710-454D-A1CB-5A97072B4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69" y="221433"/>
            <a:ext cx="7886700" cy="605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can we mine GitHub Data</a:t>
            </a:r>
            <a:endParaRPr lang="en-US" b="1" dirty="0">
              <a:solidFill>
                <a:srgbClr val="2511B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CB92AE-30B2-E447-B795-6D019E9D7FA2}"/>
              </a:ext>
            </a:extLst>
          </p:cNvPr>
          <p:cNvSpPr/>
          <p:nvPr/>
        </p:nvSpPr>
        <p:spPr>
          <a:xfrm>
            <a:off x="238280" y="827742"/>
            <a:ext cx="4123655" cy="216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AFCD00-9656-584A-B001-707D885EF662}"/>
              </a:ext>
            </a:extLst>
          </p:cNvPr>
          <p:cNvSpPr/>
          <p:nvPr/>
        </p:nvSpPr>
        <p:spPr>
          <a:xfrm>
            <a:off x="709530" y="5122718"/>
            <a:ext cx="2459697" cy="132484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</a:rPr>
              <a:t>How can we obtain GitHub data?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E511AD-5BF0-194D-AC1A-A881B38BB279}"/>
              </a:ext>
            </a:extLst>
          </p:cNvPr>
          <p:cNvSpPr/>
          <p:nvPr/>
        </p:nvSpPr>
        <p:spPr>
          <a:xfrm>
            <a:off x="3937713" y="4585349"/>
            <a:ext cx="4123656" cy="18651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u="sng" dirty="0">
                <a:solidFill>
                  <a:schemeClr val="tx1"/>
                </a:solidFill>
              </a:rPr>
              <a:t>There are rate-limit issues!</a:t>
            </a:r>
          </a:p>
          <a:p>
            <a:r>
              <a:rPr lang="en-GB" sz="2800" dirty="0">
                <a:solidFill>
                  <a:schemeClr val="tx1"/>
                </a:solidFill>
              </a:rPr>
              <a:t>GitHub allows one to use authentication where u get a token (5000 requests/hr)</a:t>
            </a:r>
          </a:p>
        </p:txBody>
      </p:sp>
    </p:spTree>
    <p:extLst>
      <p:ext uri="{BB962C8B-B14F-4D97-AF65-F5344CB8AC3E}">
        <p14:creationId xmlns:p14="http://schemas.microsoft.com/office/powerpoint/2010/main" val="386466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54" y="2010051"/>
            <a:ext cx="7463413" cy="39906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4670" y="252111"/>
            <a:ext cx="7886700" cy="605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More References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7305" y="857250"/>
            <a:ext cx="4123655" cy="216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99FB7E-9757-8347-BA73-98E1A0D3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7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4670" y="252111"/>
            <a:ext cx="7886700" cy="605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Acknowledgement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287305" y="857250"/>
            <a:ext cx="4123655" cy="216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99FB7E-9757-8347-BA73-98E1A0D3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0D9F1C-0CB4-8143-A442-CA71E79FDCE1}"/>
              </a:ext>
            </a:extLst>
          </p:cNvPr>
          <p:cNvSpPr/>
          <p:nvPr/>
        </p:nvSpPr>
        <p:spPr>
          <a:xfrm>
            <a:off x="287305" y="2058896"/>
            <a:ext cx="3411859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Helvetica" pitchFamily="2" charset="0"/>
              </a:rPr>
              <a:t>Ahmed E. Hassan</a:t>
            </a:r>
          </a:p>
          <a:p>
            <a:pPr algn="ctr"/>
            <a:r>
              <a:rPr lang="en-GB" dirty="0">
                <a:latin typeface="Helvetica" pitchFamily="2" charset="0"/>
              </a:rPr>
              <a:t>Queen’s University</a:t>
            </a:r>
          </a:p>
          <a:p>
            <a:pPr algn="ctr"/>
            <a:r>
              <a:rPr lang="en-GB" dirty="0" err="1">
                <a:latin typeface="Helvetica" pitchFamily="2" charset="0"/>
              </a:rPr>
              <a:t>www.cs.queensu.ca</a:t>
            </a:r>
            <a:r>
              <a:rPr lang="en-GB" dirty="0">
                <a:latin typeface="Helvetica" pitchFamily="2" charset="0"/>
              </a:rPr>
              <a:t>/~</a:t>
            </a:r>
            <a:r>
              <a:rPr lang="en-GB" dirty="0" err="1">
                <a:latin typeface="Helvetica" pitchFamily="2" charset="0"/>
              </a:rPr>
              <a:t>ahmed</a:t>
            </a:r>
            <a:endParaRPr lang="en-GB" dirty="0">
              <a:latin typeface="Helvetica" pitchFamily="2" charset="0"/>
            </a:endParaRPr>
          </a:p>
          <a:p>
            <a:pPr algn="ctr"/>
            <a:r>
              <a:rPr lang="en-GB" dirty="0" err="1">
                <a:solidFill>
                  <a:srgbClr val="009A9A"/>
                </a:solidFill>
                <a:latin typeface="Helvetica" pitchFamily="2" charset="0"/>
              </a:rPr>
              <a:t>ahmed@cs.queensu.ca</a:t>
            </a:r>
            <a:endParaRPr lang="en-GB" dirty="0">
              <a:solidFill>
                <a:srgbClr val="009A9A"/>
              </a:solidFill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8562C1-D291-654B-806E-7C8CEB7B6F51}"/>
              </a:ext>
            </a:extLst>
          </p:cNvPr>
          <p:cNvSpPr/>
          <p:nvPr/>
        </p:nvSpPr>
        <p:spPr>
          <a:xfrm>
            <a:off x="4914900" y="2000071"/>
            <a:ext cx="3501736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Helvetica" pitchFamily="2" charset="0"/>
              </a:rPr>
              <a:t>Tao </a:t>
            </a:r>
            <a:r>
              <a:rPr lang="en-GB" b="1" dirty="0" err="1">
                <a:latin typeface="Helvetica" pitchFamily="2" charset="0"/>
              </a:rPr>
              <a:t>Xie</a:t>
            </a:r>
            <a:endParaRPr lang="en-GB" b="1" dirty="0">
              <a:latin typeface="Helvetica" pitchFamily="2" charset="0"/>
            </a:endParaRPr>
          </a:p>
          <a:p>
            <a:pPr algn="ctr"/>
            <a:r>
              <a:rPr lang="en-GB" dirty="0">
                <a:latin typeface="Helvetica" pitchFamily="2" charset="0"/>
              </a:rPr>
              <a:t>North Carolina State University</a:t>
            </a:r>
          </a:p>
          <a:p>
            <a:pPr algn="ctr"/>
            <a:r>
              <a:rPr lang="en-GB" dirty="0" err="1">
                <a:latin typeface="Helvetica" pitchFamily="2" charset="0"/>
              </a:rPr>
              <a:t>www.csc.ncsu.edu</a:t>
            </a:r>
            <a:r>
              <a:rPr lang="en-GB" dirty="0">
                <a:latin typeface="Helvetica" pitchFamily="2" charset="0"/>
              </a:rPr>
              <a:t>/faculty/</a:t>
            </a:r>
            <a:r>
              <a:rPr lang="en-GB" dirty="0" err="1">
                <a:latin typeface="Helvetica" pitchFamily="2" charset="0"/>
              </a:rPr>
              <a:t>xie</a:t>
            </a:r>
            <a:endParaRPr lang="en-GB" dirty="0">
              <a:latin typeface="Helvetica" pitchFamily="2" charset="0"/>
            </a:endParaRPr>
          </a:p>
          <a:p>
            <a:pPr algn="ctr"/>
            <a:r>
              <a:rPr lang="en-GB" dirty="0" err="1">
                <a:solidFill>
                  <a:srgbClr val="009A9A"/>
                </a:solidFill>
                <a:latin typeface="Helvetica" pitchFamily="2" charset="0"/>
              </a:rPr>
              <a:t>xie@csc.ncsu.edu</a:t>
            </a:r>
            <a:endParaRPr lang="en-GB" dirty="0">
              <a:solidFill>
                <a:srgbClr val="009A9A"/>
              </a:solidFill>
              <a:effectLst/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C8F38-EE09-5A4A-999A-97D00D5714C9}"/>
              </a:ext>
            </a:extLst>
          </p:cNvPr>
          <p:cNvSpPr/>
          <p:nvPr/>
        </p:nvSpPr>
        <p:spPr>
          <a:xfrm>
            <a:off x="2349132" y="3855045"/>
            <a:ext cx="3647209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Helvetica" pitchFamily="2" charset="0"/>
              </a:rPr>
              <a:t>Bram Adams </a:t>
            </a:r>
          </a:p>
          <a:p>
            <a:pPr algn="ctr"/>
            <a:r>
              <a:rPr lang="en-GB" dirty="0">
                <a:latin typeface="Helvetica" pitchFamily="2" charset="0"/>
              </a:rPr>
              <a:t>Polytechnique Montréal, Canada</a:t>
            </a:r>
          </a:p>
          <a:p>
            <a:pPr algn="ctr"/>
            <a:r>
              <a:rPr lang="en-GB" dirty="0">
                <a:hlinkClick r:id="rId2"/>
              </a:rPr>
              <a:t>http://mcis.polymtl.ca/index.html</a:t>
            </a:r>
            <a:endParaRPr lang="en-GB" dirty="0">
              <a:latin typeface="Helvetica" pitchFamily="2" charset="0"/>
            </a:endParaRPr>
          </a:p>
          <a:p>
            <a:pPr algn="ctr"/>
            <a:r>
              <a:rPr lang="en-GB" dirty="0">
                <a:hlinkClick r:id="rId3"/>
              </a:rPr>
              <a:t>lab.mcis@gmail.com</a:t>
            </a:r>
            <a:r>
              <a:rPr lang="en-GB" dirty="0"/>
              <a:t> 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06715E-CFD4-3748-AF5D-7F692EAACE66}"/>
              </a:ext>
            </a:extLst>
          </p:cNvPr>
          <p:cNvSpPr/>
          <p:nvPr/>
        </p:nvSpPr>
        <p:spPr>
          <a:xfrm>
            <a:off x="488373" y="5710019"/>
            <a:ext cx="7572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Helvetica" pitchFamily="2" charset="0"/>
              </a:rPr>
              <a:t>With updates by </a:t>
            </a:r>
            <a:r>
              <a:rPr lang="en-GB" b="1" dirty="0">
                <a:latin typeface="Helvetica" pitchFamily="2" charset="0"/>
              </a:rPr>
              <a:t>John Businge </a:t>
            </a:r>
            <a:r>
              <a:rPr lang="en-GB" dirty="0">
                <a:latin typeface="Helvetica" pitchFamily="2" charset="0"/>
              </a:rPr>
              <a:t>from University of Antwerp, Belgium</a:t>
            </a:r>
            <a:endParaRPr lang="en-GB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957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4670" y="212103"/>
            <a:ext cx="7886700" cy="605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Lecture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1722"/>
            <a:ext cx="7886700" cy="4825241"/>
          </a:xfrm>
        </p:spPr>
        <p:txBody>
          <a:bodyPr/>
          <a:lstStyle/>
          <a:p>
            <a:r>
              <a:rPr lang="en-US" b="1" dirty="0">
                <a:solidFill>
                  <a:srgbClr val="2511B5"/>
                </a:solidFill>
              </a:rPr>
              <a:t>Learn about:</a:t>
            </a:r>
          </a:p>
          <a:p>
            <a:pPr lvl="1"/>
            <a:r>
              <a:rPr lang="en-US" dirty="0"/>
              <a:t>Classic and notable research and researchers in mining SE data</a:t>
            </a:r>
          </a:p>
          <a:p>
            <a:pPr lvl="1"/>
            <a:r>
              <a:rPr lang="en-US" dirty="0"/>
              <a:t>Data mining and data processing techniques and how to apply them to SE data</a:t>
            </a:r>
          </a:p>
          <a:p>
            <a:pPr lvl="1"/>
            <a:r>
              <a:rPr lang="en-US" dirty="0"/>
              <a:t>Risks in using SE data due to e.g., noise</a:t>
            </a:r>
          </a:p>
          <a:p>
            <a:r>
              <a:rPr lang="en-US" b="1" dirty="0">
                <a:solidFill>
                  <a:srgbClr val="2511B5"/>
                </a:solidFill>
              </a:rPr>
              <a:t>After the lecture, you should be able to:</a:t>
            </a:r>
          </a:p>
          <a:p>
            <a:pPr lvl="1"/>
            <a:r>
              <a:rPr lang="en-US" dirty="0"/>
              <a:t>Retrieve SE data</a:t>
            </a:r>
          </a:p>
          <a:p>
            <a:pPr lvl="1"/>
            <a:r>
              <a:rPr lang="en-US" dirty="0"/>
              <a:t>Prepare SE data for mining</a:t>
            </a:r>
          </a:p>
          <a:p>
            <a:pPr lvl="1"/>
            <a:r>
              <a:rPr lang="en-US" dirty="0"/>
              <a:t>Mine interesting information from SE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293939" y="817242"/>
            <a:ext cx="4123655" cy="216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EE58EC-2C86-914D-8356-4BB7BD2E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83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4670" y="188250"/>
            <a:ext cx="7886700" cy="605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mine SE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7869"/>
            <a:ext cx="7886700" cy="2965836"/>
          </a:xfrm>
        </p:spPr>
        <p:txBody>
          <a:bodyPr>
            <a:normAutofit lnSpcReduction="10000"/>
          </a:bodyPr>
          <a:lstStyle/>
          <a:p>
            <a:r>
              <a:rPr lang="en-US" sz="3600" b="1" dirty="0">
                <a:solidFill>
                  <a:srgbClr val="2511B5"/>
                </a:solidFill>
              </a:rPr>
              <a:t>SE data can be used to:</a:t>
            </a:r>
          </a:p>
          <a:p>
            <a:pPr lvl="1"/>
            <a:r>
              <a:rPr lang="en-US" sz="2800" dirty="0"/>
              <a:t>Gain empirically-based understanding of software development</a:t>
            </a:r>
          </a:p>
          <a:p>
            <a:pPr lvl="1"/>
            <a:r>
              <a:rPr lang="en-US" sz="2800" dirty="0"/>
              <a:t>Predict, plan, and understand various aspects of a project</a:t>
            </a:r>
          </a:p>
          <a:p>
            <a:pPr lvl="1"/>
            <a:r>
              <a:rPr lang="en-US" sz="2800" dirty="0"/>
              <a:t>Support future development and project management activities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65502" y="793389"/>
            <a:ext cx="4123655" cy="216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16946F-4A87-E14A-A784-3B31217D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362" y="4305560"/>
            <a:ext cx="1727532" cy="17868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DCC71-93CE-6240-9FF4-FBD5E1B3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17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01"/>
          <a:stretch/>
        </p:blipFill>
        <p:spPr>
          <a:xfrm>
            <a:off x="926384" y="1755188"/>
            <a:ext cx="7134986" cy="423786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4670" y="259811"/>
            <a:ext cx="7886700" cy="605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is SE Data generated?</a:t>
            </a:r>
          </a:p>
        </p:txBody>
      </p:sp>
      <p:sp>
        <p:nvSpPr>
          <p:cNvPr id="7" name="Rectangle 6"/>
          <p:cNvSpPr/>
          <p:nvPr/>
        </p:nvSpPr>
        <p:spPr>
          <a:xfrm>
            <a:off x="309842" y="864950"/>
            <a:ext cx="4123655" cy="216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F99165-64F1-CA41-8C68-3AFD61AEF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30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7206" y="273706"/>
            <a:ext cx="7886700" cy="605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MSR?</a:t>
            </a:r>
          </a:p>
        </p:txBody>
      </p:sp>
      <p:sp>
        <p:nvSpPr>
          <p:cNvPr id="5" name="Rectangle 4"/>
          <p:cNvSpPr/>
          <p:nvPr/>
        </p:nvSpPr>
        <p:spPr>
          <a:xfrm>
            <a:off x="150816" y="998407"/>
            <a:ext cx="4123655" cy="2161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398" y="998407"/>
            <a:ext cx="1866113" cy="173523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836100" y="3648043"/>
            <a:ext cx="1110803" cy="1284668"/>
            <a:chOff x="6593982" y="4365938"/>
            <a:chExt cx="1481071" cy="1712890"/>
          </a:xfrm>
          <a:solidFill>
            <a:schemeClr val="bg1">
              <a:lumMod val="50000"/>
            </a:schemeClr>
          </a:solidFill>
        </p:grpSpPr>
        <p:sp>
          <p:nvSpPr>
            <p:cNvPr id="7" name="Can 6"/>
            <p:cNvSpPr/>
            <p:nvPr/>
          </p:nvSpPr>
          <p:spPr>
            <a:xfrm>
              <a:off x="6593982" y="4365938"/>
              <a:ext cx="1481071" cy="1712890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15954" y="4929995"/>
              <a:ext cx="961047" cy="5334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Git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995566" y="3648043"/>
            <a:ext cx="1152803" cy="1284668"/>
            <a:chOff x="8665333" y="4365937"/>
            <a:chExt cx="1537070" cy="1712890"/>
          </a:xfrm>
        </p:grpSpPr>
        <p:sp>
          <p:nvSpPr>
            <p:cNvPr id="9" name="Can 8"/>
            <p:cNvSpPr/>
            <p:nvPr/>
          </p:nvSpPr>
          <p:spPr>
            <a:xfrm>
              <a:off x="8665333" y="4365937"/>
              <a:ext cx="1481071" cy="1712890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698793" y="4826495"/>
              <a:ext cx="1503610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Bugzilla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569409" y="4457212"/>
            <a:ext cx="1127708" cy="1284668"/>
            <a:chOff x="10557989" y="4518337"/>
            <a:chExt cx="1503610" cy="1712890"/>
          </a:xfrm>
        </p:grpSpPr>
        <p:sp>
          <p:nvSpPr>
            <p:cNvPr id="12" name="Can 11"/>
            <p:cNvSpPr/>
            <p:nvPr/>
          </p:nvSpPr>
          <p:spPr>
            <a:xfrm>
              <a:off x="10569259" y="4518337"/>
              <a:ext cx="1481071" cy="1712890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557989" y="4872662"/>
              <a:ext cx="150361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Mailing</a:t>
              </a:r>
            </a:p>
            <a:p>
              <a:pPr algn="ctr"/>
              <a:r>
                <a:rPr lang="en-US" dirty="0"/>
                <a:t>Lists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239424" y="4509667"/>
            <a:ext cx="1110803" cy="1284668"/>
            <a:chOff x="3719847" y="4402426"/>
            <a:chExt cx="1481071" cy="1712890"/>
          </a:xfrm>
          <a:solidFill>
            <a:schemeClr val="bg1">
              <a:lumMod val="50000"/>
            </a:schemeClr>
          </a:solidFill>
        </p:grpSpPr>
        <p:sp>
          <p:nvSpPr>
            <p:cNvPr id="14" name="Can 13"/>
            <p:cNvSpPr/>
            <p:nvPr/>
          </p:nvSpPr>
          <p:spPr>
            <a:xfrm>
              <a:off x="3719847" y="4402426"/>
              <a:ext cx="1481071" cy="1712890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12146" y="4889208"/>
              <a:ext cx="1259982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Code Repos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409943" y="4501898"/>
            <a:ext cx="1110803" cy="1284668"/>
            <a:chOff x="1347987" y="4554826"/>
            <a:chExt cx="1481071" cy="1712890"/>
          </a:xfrm>
          <a:solidFill>
            <a:schemeClr val="bg1">
              <a:lumMod val="50000"/>
            </a:schemeClr>
          </a:solidFill>
        </p:grpSpPr>
        <p:sp>
          <p:nvSpPr>
            <p:cNvPr id="16" name="Can 15"/>
            <p:cNvSpPr/>
            <p:nvPr/>
          </p:nvSpPr>
          <p:spPr>
            <a:xfrm>
              <a:off x="1347987" y="4554826"/>
              <a:ext cx="1481071" cy="1712890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84518" y="5118883"/>
              <a:ext cx="1406538" cy="82073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b="1" dirty="0">
                  <a:latin typeface="+mj-lt"/>
                </a:rPr>
                <a:t>Execution Traces</a:t>
              </a:r>
            </a:p>
          </p:txBody>
        </p:sp>
      </p:grpSp>
      <p:sp>
        <p:nvSpPr>
          <p:cNvPr id="23" name="Curved Right Arrow 22"/>
          <p:cNvSpPr/>
          <p:nvPr/>
        </p:nvSpPr>
        <p:spPr>
          <a:xfrm rot="684856">
            <a:off x="4812668" y="1932493"/>
            <a:ext cx="1034103" cy="2435900"/>
          </a:xfrm>
          <a:prstGeom prst="curv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5" name="Curved Right Arrow 24"/>
          <p:cNvSpPr/>
          <p:nvPr/>
        </p:nvSpPr>
        <p:spPr>
          <a:xfrm rot="10359792">
            <a:off x="8005501" y="1817587"/>
            <a:ext cx="1013654" cy="2469842"/>
          </a:xfrm>
          <a:prstGeom prst="curvedRightArrow">
            <a:avLst/>
          </a:prstGeom>
          <a:solidFill>
            <a:srgbClr val="2511B5"/>
          </a:solidFill>
          <a:ln>
            <a:solidFill>
              <a:srgbClr val="251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0707" y="1924344"/>
            <a:ext cx="41244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700" dirty="0"/>
              <a:t>Transforming static record keeping SE into active data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7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700" dirty="0"/>
              <a:t>Making SE data actionable by uncovering patterns and trends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ADC7E1-4DC4-AF45-BF53-8BA24212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91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957" y="937912"/>
            <a:ext cx="7314479" cy="9941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MSR researchers analyze  and cross-link repositories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90" y="2512528"/>
            <a:ext cx="6587266" cy="22618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8915" y="4774361"/>
            <a:ext cx="492616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/>
              <a:t>New bug report</a:t>
            </a:r>
          </a:p>
          <a:p>
            <a:pPr algn="ctr"/>
            <a:r>
              <a:rPr lang="en-US" sz="2700" dirty="0"/>
              <a:t>Estimate fix effort</a:t>
            </a:r>
          </a:p>
          <a:p>
            <a:pPr algn="ctr"/>
            <a:r>
              <a:rPr lang="en-US" sz="2700" dirty="0"/>
              <a:t>Suggest experts and fix!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50FFAD-DE24-B445-9DD9-DE20AF41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F2A9-5D8C-42E5-AB6A-0A166A08C6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37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892</TotalTime>
  <Words>689</Words>
  <Application>Microsoft Macintosh PowerPoint</Application>
  <PresentationFormat>On-screen Show (4:3)</PresentationFormat>
  <Paragraphs>138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Office Theme</vt:lpstr>
      <vt:lpstr>Mining Software Repositories</vt:lpstr>
      <vt:lpstr>References</vt:lpstr>
      <vt:lpstr>More References</vt:lpstr>
      <vt:lpstr>Acknowledgement</vt:lpstr>
      <vt:lpstr>Lecture Goals</vt:lpstr>
      <vt:lpstr>Why mine SE data?</vt:lpstr>
      <vt:lpstr>How is SE Data generated?</vt:lpstr>
      <vt:lpstr>What is MSR?</vt:lpstr>
      <vt:lpstr>MSR researchers analyze  and cross-link repositories </vt:lpstr>
      <vt:lpstr>Study Outline</vt:lpstr>
      <vt:lpstr>MSR studies – Bugs – Part I</vt:lpstr>
      <vt:lpstr>MSR studies - Bugs</vt:lpstr>
      <vt:lpstr>MSR studies – Sentiment Analysis</vt:lpstr>
      <vt:lpstr>MSR studies – Sentiment Analysis</vt:lpstr>
      <vt:lpstr>MSR studies – Programming languages</vt:lpstr>
      <vt:lpstr>MSR studies – Changes by programmers</vt:lpstr>
      <vt:lpstr>How can we mine SE Data – Part II</vt:lpstr>
      <vt:lpstr>How can we mine SE Data</vt:lpstr>
      <vt:lpstr>How can we mine SE Data</vt:lpstr>
      <vt:lpstr>How can we mine SE Data</vt:lpstr>
      <vt:lpstr>How can we mine GitHub Data</vt:lpstr>
      <vt:lpstr>How can we mine GitHub Data</vt:lpstr>
      <vt:lpstr>How can we mine GitHub Data</vt:lpstr>
      <vt:lpstr>How can we mine GitHub Data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Software Reposi</dc:title>
  <dc:creator>Microsoft</dc:creator>
  <cp:lastModifiedBy>John Businge</cp:lastModifiedBy>
  <cp:revision>63</cp:revision>
  <dcterms:created xsi:type="dcterms:W3CDTF">2020-03-06T13:43:51Z</dcterms:created>
  <dcterms:modified xsi:type="dcterms:W3CDTF">2020-03-09T17:38:11Z</dcterms:modified>
</cp:coreProperties>
</file>